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1" r:id="rId5"/>
    <p:sldId id="260" r:id="rId6"/>
    <p:sldId id="265" r:id="rId7"/>
    <p:sldId id="267" r:id="rId8"/>
    <p:sldId id="266" r:id="rId9"/>
    <p:sldId id="263" r:id="rId10"/>
    <p:sldId id="264" r:id="rId11"/>
    <p:sldId id="257" r:id="rId12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97"/>
    <a:srgbClr val="C0FB05"/>
    <a:srgbClr val="F028F0"/>
    <a:srgbClr val="2A2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3084" autoAdjust="0"/>
  </p:normalViewPr>
  <p:slideViewPr>
    <p:cSldViewPr>
      <p:cViewPr varScale="1">
        <p:scale>
          <a:sx n="109" d="100"/>
          <a:sy n="109" d="100"/>
        </p:scale>
        <p:origin x="-630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1" cy="480062"/>
          </a:xfrm>
          <a:prstGeom prst="rect">
            <a:avLst/>
          </a:prstGeom>
        </p:spPr>
        <p:txBody>
          <a:bodyPr vert="horz" lIns="99023" tIns="49511" rIns="99023" bIns="4951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1" cy="480062"/>
          </a:xfrm>
          <a:prstGeom prst="rect">
            <a:avLst/>
          </a:prstGeom>
        </p:spPr>
        <p:txBody>
          <a:bodyPr vert="horz" lIns="99023" tIns="49511" rIns="99023" bIns="49511" rtlCol="0"/>
          <a:lstStyle>
            <a:lvl1pPr algn="r">
              <a:defRPr sz="1300"/>
            </a:lvl1pPr>
          </a:lstStyle>
          <a:p>
            <a:fld id="{3E4A49BF-4F70-4FA9-A21C-557AA30BB002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4025" y="720725"/>
            <a:ext cx="6407150" cy="3603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23" tIns="49511" rIns="99023" bIns="4951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1"/>
          </a:xfrm>
          <a:prstGeom prst="rect">
            <a:avLst/>
          </a:prstGeom>
        </p:spPr>
        <p:txBody>
          <a:bodyPr vert="horz" lIns="99023" tIns="49511" rIns="99023" bIns="4951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6"/>
            <a:ext cx="3169921" cy="480062"/>
          </a:xfrm>
          <a:prstGeom prst="rect">
            <a:avLst/>
          </a:prstGeom>
        </p:spPr>
        <p:txBody>
          <a:bodyPr vert="horz" lIns="99023" tIns="49511" rIns="99023" bIns="4951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6"/>
            <a:ext cx="3169921" cy="480062"/>
          </a:xfrm>
          <a:prstGeom prst="rect">
            <a:avLst/>
          </a:prstGeom>
        </p:spPr>
        <p:txBody>
          <a:bodyPr vert="horz" lIns="99023" tIns="49511" rIns="99023" bIns="49511" rtlCol="0" anchor="b"/>
          <a:lstStyle>
            <a:lvl1pPr algn="r">
              <a:defRPr sz="1300"/>
            </a:lvl1pPr>
          </a:lstStyle>
          <a:p>
            <a:fld id="{5F05E2C9-EBE0-4B1E-9A15-2C1B7ABE2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8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E2C9-EBE0-4B1E-9A15-2C1B7ABE2E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4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E2C9-EBE0-4B1E-9A15-2C1B7ABE2E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5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E2C9-EBE0-4B1E-9A15-2C1B7ABE2E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9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05E2C9-EBE0-4B1E-9A15-2C1B7ABE2E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94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4FC61-14A2-496F-A2A8-955CF54CD891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87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9342-8290-40F8-911F-0924702A38EC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5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52B62-C656-4426-9034-404BC2F1ED65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9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30E9-D8F7-466E-9B1C-59272AE8E12A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5A26A-62FA-41DB-9696-8C71F2F356BF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1655D-097D-4457-8535-FA2192CE0A4C}" type="datetime1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5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2F88-0C4A-427B-9262-233780375A74}" type="datetime1">
              <a:rPr lang="en-US" smtClean="0"/>
              <a:t>4/2/2018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123BE-B20A-489A-8383-5A79E2AA1B04}" type="datetime1">
              <a:rPr lang="en-US" smtClean="0"/>
              <a:t>4/2/2018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5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DE1B-ADA2-432D-A1AE-203EBE18848A}" type="datetime1">
              <a:rPr lang="en-US" smtClean="0"/>
              <a:t>4/2/2018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1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4B78-2A4A-403E-87E5-D0625AEDBA31}" type="datetime1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8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0C0B9-99D0-4D9C-AA36-E76F3206C199}" type="datetime1">
              <a:rPr lang="en-US" smtClean="0"/>
              <a:t>4/2/2018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329CD-C1C6-4EA7-902F-FD5430E73284}" type="datetime1">
              <a:rPr lang="en-US" smtClean="0"/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EDCDC-5FDA-4F7F-BCB0-08862ADC2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8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มุมมน 28"/>
          <p:cNvSpPr/>
          <p:nvPr/>
        </p:nvSpPr>
        <p:spPr>
          <a:xfrm>
            <a:off x="0" y="1343002"/>
            <a:ext cx="9144000" cy="20669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th-TH" sz="48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การจำลองสถานการณ์น้ำ ปี พ.ศ. 2528</a:t>
            </a:r>
          </a:p>
          <a:p>
            <a:pPr algn="ctr">
              <a:defRPr/>
            </a:pPr>
            <a:r>
              <a:rPr lang="th-TH" sz="48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จากการคาดการณ์ฝนรายฤดูกาล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22815"/>
            <a:ext cx="8237537" cy="462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การเปรียบเทียบแผนที่ปริมาณน้ำฝน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>
                <a:latin typeface="TH SarabunPSK" pitchFamily="34" charset="-34"/>
                <a:cs typeface="TH SarabunPSK" pitchFamily="34" charset="-34"/>
              </a:rPr>
              <a:t>10</a:t>
            </a:fld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155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962812" y="4629150"/>
            <a:ext cx="1433406" cy="609600"/>
            <a:chOff x="3962812" y="4629150"/>
            <a:chExt cx="1433406" cy="609600"/>
          </a:xfrm>
        </p:grpSpPr>
        <p:sp>
          <p:nvSpPr>
            <p:cNvPr id="4" name="TextBox 3"/>
            <p:cNvSpPr txBox="1"/>
            <p:nvPr/>
          </p:nvSpPr>
          <p:spPr>
            <a:xfrm>
              <a:off x="3962812" y="4629150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b="1" dirty="0" smtClean="0">
                  <a:latin typeface="TH SarabunPSK" pitchFamily="34" charset="-34"/>
                  <a:cs typeface="TH SarabunPSK" pitchFamily="34" charset="-34"/>
                </a:rPr>
                <a:t>แผนที่น้ำท่วม 2552</a:t>
              </a:r>
              <a:endParaRPr lang="en-US" b="1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39012" y="4869418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H SarabunPSK" pitchFamily="34" charset="-34"/>
                  <a:cs typeface="TH SarabunPSK" pitchFamily="34" charset="-34"/>
                </a:rPr>
                <a:t>C.2 = 2008 </a:t>
              </a:r>
              <a:r>
                <a:rPr lang="en-US" b="1" dirty="0" err="1" smtClean="0">
                  <a:latin typeface="TH SarabunPSK" pitchFamily="34" charset="-34"/>
                  <a:cs typeface="TH SarabunPSK" pitchFamily="34" charset="-34"/>
                </a:rPr>
                <a:t>cms</a:t>
              </a:r>
              <a:r>
                <a:rPr lang="en-US" b="1" dirty="0" smtClean="0">
                  <a:latin typeface="TH SarabunPSK" pitchFamily="34" charset="-34"/>
                  <a:cs typeface="TH SarabunPSK" pitchFamily="34" charset="-34"/>
                </a:rPr>
                <a:t>.</a:t>
              </a:r>
              <a:endParaRPr lang="en-US" b="1" dirty="0">
                <a:latin typeface="TH SarabunPSK" pitchFamily="34" charset="-34"/>
                <a:cs typeface="TH SarabunPSK" pitchFamily="34" charset="-34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45524" y="4642366"/>
            <a:ext cx="1433406" cy="596384"/>
            <a:chOff x="6845524" y="4642366"/>
            <a:chExt cx="1433406" cy="596384"/>
          </a:xfrm>
        </p:grpSpPr>
        <p:sp>
          <p:nvSpPr>
            <p:cNvPr id="8" name="TextBox 7"/>
            <p:cNvSpPr txBox="1"/>
            <p:nvPr/>
          </p:nvSpPr>
          <p:spPr>
            <a:xfrm>
              <a:off x="6845524" y="4642366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b="1" dirty="0" smtClean="0">
                  <a:latin typeface="TH SarabunPSK" pitchFamily="34" charset="-34"/>
                  <a:cs typeface="TH SarabunPSK" pitchFamily="34" charset="-34"/>
                </a:rPr>
                <a:t>แผนที่น้ำท่วม 2559</a:t>
              </a:r>
              <a:endParaRPr lang="en-US" b="1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97688" y="4869418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H SarabunPSK" pitchFamily="34" charset="-34"/>
                  <a:cs typeface="TH SarabunPSK" pitchFamily="34" charset="-34"/>
                </a:rPr>
                <a:t>C.2 = 2232 </a:t>
              </a:r>
              <a:r>
                <a:rPr lang="en-US" b="1" dirty="0" err="1" smtClean="0">
                  <a:latin typeface="TH SarabunPSK" pitchFamily="34" charset="-34"/>
                  <a:cs typeface="TH SarabunPSK" pitchFamily="34" charset="-34"/>
                </a:rPr>
                <a:t>cms</a:t>
              </a:r>
              <a:r>
                <a:rPr lang="en-US" b="1" dirty="0" smtClean="0">
                  <a:latin typeface="TH SarabunPSK" pitchFamily="34" charset="-34"/>
                  <a:cs typeface="TH SarabunPSK" pitchFamily="34" charset="-34"/>
                </a:rPr>
                <a:t>.</a:t>
              </a:r>
              <a:endParaRPr lang="en-US" b="1" dirty="0">
                <a:latin typeface="TH SarabunPSK" pitchFamily="34" charset="-34"/>
                <a:cs typeface="TH SarabunPSK" pitchFamily="34" charset="-34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00754" y="4642366"/>
            <a:ext cx="2286203" cy="609600"/>
            <a:chOff x="457200" y="4629150"/>
            <a:chExt cx="2286203" cy="609600"/>
          </a:xfrm>
        </p:grpSpPr>
        <p:sp>
          <p:nvSpPr>
            <p:cNvPr id="24" name="TextBox 23"/>
            <p:cNvSpPr txBox="1"/>
            <p:nvPr/>
          </p:nvSpPr>
          <p:spPr>
            <a:xfrm>
              <a:off x="457200" y="4629150"/>
              <a:ext cx="2286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b="1" dirty="0" smtClean="0">
                  <a:latin typeface="TH SarabunPSK" pitchFamily="34" charset="-34"/>
                  <a:cs typeface="TH SarabunPSK" pitchFamily="34" charset="-34"/>
                </a:rPr>
                <a:t>ผลการจำลองแผนที่น้ำท่วม 2528</a:t>
              </a:r>
              <a:endParaRPr lang="en-US" b="1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4400" y="4869418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H SarabunPSK" pitchFamily="34" charset="-34"/>
                  <a:cs typeface="TH SarabunPSK" pitchFamily="34" charset="-34"/>
                </a:rPr>
                <a:t>C.2 = </a:t>
              </a:r>
              <a:r>
                <a:rPr lang="th-TH" b="1" dirty="0" smtClean="0">
                  <a:latin typeface="TH SarabunPSK" pitchFamily="34" charset="-34"/>
                  <a:cs typeface="TH SarabunPSK" pitchFamily="34" charset="-34"/>
                </a:rPr>
                <a:t>2137 </a:t>
              </a:r>
              <a:r>
                <a:rPr lang="en-US" b="1" dirty="0" err="1" smtClean="0">
                  <a:latin typeface="TH SarabunPSK" pitchFamily="34" charset="-34"/>
                  <a:cs typeface="TH SarabunPSK" pitchFamily="34" charset="-34"/>
                </a:rPr>
                <a:t>cms</a:t>
              </a:r>
              <a:r>
                <a:rPr lang="en-US" b="1" dirty="0" smtClean="0">
                  <a:latin typeface="TH SarabunPSK" pitchFamily="34" charset="-34"/>
                  <a:cs typeface="TH SarabunPSK" pitchFamily="34" charset="-34"/>
                </a:rPr>
                <a:t>.</a:t>
              </a:r>
              <a:endParaRPr lang="en-US" b="1" dirty="0">
                <a:latin typeface="TH SarabunPSK" pitchFamily="34" charset="-34"/>
                <a:cs typeface="TH SarabunPSK" pitchFamily="34" charset="-34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9" y="607695"/>
            <a:ext cx="2654885" cy="406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75" y="607695"/>
            <a:ext cx="2654885" cy="406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การเปรียบเทียบแผนที่น้ำท่วม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49361" y="4429125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i="1" dirty="0" smtClean="0">
                <a:latin typeface="TH SarabunPSK" pitchFamily="34" charset="-34"/>
                <a:cs typeface="TH SarabunPSK" pitchFamily="34" charset="-34"/>
              </a:rPr>
              <a:t>ที่มา </a:t>
            </a:r>
            <a:r>
              <a:rPr lang="en-US" sz="1400" i="1" dirty="0" smtClean="0">
                <a:latin typeface="TH SarabunPSK" pitchFamily="34" charset="-34"/>
                <a:cs typeface="TH SarabunPSK" pitchFamily="34" charset="-34"/>
              </a:rPr>
              <a:t>: </a:t>
            </a:r>
            <a:r>
              <a:rPr lang="en-US" sz="1400" i="1" dirty="0" err="1" smtClean="0">
                <a:latin typeface="TH SarabunPSK" pitchFamily="34" charset="-34"/>
                <a:cs typeface="TH SarabunPSK" pitchFamily="34" charset="-34"/>
              </a:rPr>
              <a:t>Gistda</a:t>
            </a:r>
            <a:endParaRPr lang="en-US" sz="1400" i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78311" y="4429125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i="1" dirty="0" smtClean="0">
                <a:latin typeface="TH SarabunPSK" pitchFamily="34" charset="-34"/>
                <a:cs typeface="TH SarabunPSK" pitchFamily="34" charset="-34"/>
              </a:rPr>
              <a:t>ที่มา </a:t>
            </a:r>
            <a:r>
              <a:rPr lang="en-US" sz="1400" i="1" dirty="0" smtClean="0">
                <a:latin typeface="TH SarabunPSK" pitchFamily="34" charset="-34"/>
                <a:cs typeface="TH SarabunPSK" pitchFamily="34" charset="-34"/>
              </a:rPr>
              <a:t>: </a:t>
            </a:r>
            <a:r>
              <a:rPr lang="en-US" sz="1400" i="1" dirty="0" err="1" smtClean="0">
                <a:latin typeface="TH SarabunPSK" pitchFamily="34" charset="-34"/>
                <a:cs typeface="TH SarabunPSK" pitchFamily="34" charset="-34"/>
              </a:rPr>
              <a:t>Gistda</a:t>
            </a:r>
            <a:endParaRPr lang="en-US" sz="1400" i="1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12" y="617220"/>
            <a:ext cx="2654886" cy="406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>
                <a:latin typeface="TH SarabunPSK" pitchFamily="34" charset="-34"/>
                <a:cs typeface="TH SarabunPSK" pitchFamily="34" charset="-34"/>
              </a:rPr>
              <a:t>11</a:t>
            </a:fld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011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041903"/>
            <a:ext cx="2133600" cy="365125"/>
          </a:xfrm>
        </p:spPr>
        <p:txBody>
          <a:bodyPr/>
          <a:lstStyle/>
          <a:p>
            <a:pPr>
              <a:defRPr/>
            </a:pPr>
            <a:fld id="{9311DC4D-9629-413F-BC98-8004CF53A381}" type="slidenum">
              <a:rPr lang="th-TH" altLang="en-US" smtClean="0">
                <a:latin typeface="TH SarabunPSK" pitchFamily="34" charset="-34"/>
                <a:cs typeface="TH SarabunPSK" pitchFamily="34" charset="-34"/>
              </a:rPr>
              <a:pPr>
                <a:defRPr/>
              </a:pPr>
              <a:t>2</a:t>
            </a:fld>
            <a:endParaRPr lang="th-TH" altLang="en-US"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53545" y="510014"/>
            <a:ext cx="5690255" cy="2214136"/>
            <a:chOff x="1043608" y="638175"/>
            <a:chExt cx="7172325" cy="2790825"/>
          </a:xfrm>
        </p:grpSpPr>
        <p:pic>
          <p:nvPicPr>
            <p:cNvPr id="5" name="Picture 4" descr="111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638175"/>
              <a:ext cx="7172325" cy="27908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168612" y="2787279"/>
              <a:ext cx="435863" cy="4977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TH SarabunPSK" pitchFamily="34" charset="-34"/>
                <a:cs typeface="TH SarabunPSK" pitchFamily="34" charset="-34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57435" y="644664"/>
            <a:ext cx="3915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 smtClean="0">
                <a:latin typeface="TH SarabunPSK" pitchFamily="34" charset="-34"/>
                <a:cs typeface="TH SarabunPSK" pitchFamily="34" charset="-34"/>
              </a:rPr>
              <a:t>การคาดการณ์ปริมาณฝน จากปีที่มีค่าดัชนี 12 เดือนก่อนหน้าใกล้คียงกัน </a:t>
            </a:r>
            <a:endParaRPr lang="th-TH" sz="1800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662752"/>
            <a:ext cx="5788655" cy="2005347"/>
          </a:xfrm>
          <a:prstGeom prst="rect">
            <a:avLst/>
          </a:prstGeom>
        </p:spPr>
      </p:pic>
      <p:sp>
        <p:nvSpPr>
          <p:cNvPr id="11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sz="3600" b="1" dirty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การคาดการณ์สภาพอากาศ</a:t>
            </a:r>
            <a:r>
              <a:rPr lang="th-TH" altLang="th-TH" sz="3600" b="1" dirty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รายฤดูกาลประเทศไทย ปี 2561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36453" y="4806814"/>
            <a:ext cx="4471096" cy="3748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49263">
              <a:lnSpc>
                <a:spcPct val="102000"/>
              </a:lnSpc>
              <a:spcBef>
                <a:spcPts val="3250"/>
              </a:spcBef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คาดการณ์ปริมาณฝน</a:t>
            </a:r>
            <a:r>
              <a:rPr lang="th-TH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ปี พ.ศ. </a:t>
            </a:r>
            <a:r>
              <a:rPr lang="en-US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2561 </a:t>
            </a:r>
            <a:r>
              <a:rPr lang="th-TH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ลักษณะใกล้เคียงกับ</a:t>
            </a:r>
            <a:r>
              <a:rPr lang="th-TH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ปี</a:t>
            </a:r>
            <a:r>
              <a:rPr lang="th-TH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พ.ศ. </a:t>
            </a:r>
            <a:r>
              <a:rPr lang="en-US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2528</a:t>
            </a:r>
            <a:endParaRPr lang="en-US" altLang="th-TH" b="1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529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กราฟแสดงการเปรียบเทียบค่าดัชนี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ONI PDO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DMI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ใน</a:t>
            </a:r>
            <a:r>
              <a:rPr lang="th-TH" sz="1600" dirty="0" smtClean="0">
                <a:latin typeface="TH SarabunPSK" pitchFamily="34" charset="-34"/>
                <a:cs typeface="TH SarabunPSK" pitchFamily="34" charset="-34"/>
              </a:rPr>
              <a:t>ช่วง </a:t>
            </a:r>
            <a:r>
              <a:rPr lang="th-TH" sz="1600" dirty="0">
                <a:latin typeface="TH SarabunPSK" pitchFamily="34" charset="-34"/>
                <a:cs typeface="TH SarabunPSK" pitchFamily="34" charset="-34"/>
              </a:rPr>
              <a:t>12 </a:t>
            </a:r>
            <a:r>
              <a:rPr lang="th-TH" sz="1600" dirty="0" smtClean="0">
                <a:latin typeface="TH SarabunPSK" pitchFamily="34" charset="-34"/>
                <a:cs typeface="TH SarabunPSK" pitchFamily="34" charset="-34"/>
              </a:rPr>
              <a:t>เดือนก่อนหน้าที่ใกล้เคียงที่สุดกับปีที่คาดการณ์ </a:t>
            </a:r>
            <a:endParaRPr lang="th-TH" sz="16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77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29" y="590550"/>
            <a:ext cx="7094471" cy="40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3124200" y="2647950"/>
            <a:ext cx="1143000" cy="197157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ปริมาณน้ำฝนรายเดือน ปี พ.ศ.2528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5" y="474559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ลุ่มน้ำเจ้าพระยา ปี พ.ศ. 2528 ปริมาณฝนรายปี 1200 มม. ปริมาณฝนรายเดือนสูงสุด เดือนกันยายน 246.7 มม. 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>
                <a:latin typeface="TH SarabunPSK" pitchFamily="34" charset="-34"/>
                <a:cs typeface="TH SarabunPSK" pitchFamily="34" charset="-34"/>
              </a:rPr>
              <a:t>3</a:t>
            </a:fld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329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การจำลองสถานการณ์น้ำ ปี พ.ศ. 2528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67150" y="1641843"/>
            <a:ext cx="1946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การจำลองสถานการณ์น้ำ</a:t>
            </a:r>
          </a:p>
        </p:txBody>
      </p:sp>
      <p:sp>
        <p:nvSpPr>
          <p:cNvPr id="7" name="Rectangle 6"/>
          <p:cNvSpPr/>
          <p:nvPr/>
        </p:nvSpPr>
        <p:spPr>
          <a:xfrm>
            <a:off x="3943350" y="1974265"/>
            <a:ext cx="43624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+mj-lt"/>
              <a:buAutoNum type="arabicPeriod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ข้อมูล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ตรวจวัดปี พ.ศ. 2528 เป็น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ขอบเขตของแบบจำลอง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ได้แก่ ข้อมูลปริมาณน้ำสถานี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C.2 ,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ข้อมูล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ปริมาณน้ำ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S.9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และข้อมูลระบายน้ำเขื่อนพระรามหก</a:t>
            </a:r>
          </a:p>
          <a:p>
            <a:pPr marL="342900" indent="-342900" algn="thaiDist">
              <a:buFont typeface="+mj-lt"/>
              <a:buAutoNum type="arabicPeriod"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ข้อมูลการระบายน้ำของประตูระบายน้ำต่างๆ อ้างอิงเกณฑ์การบริหารหรือตามผลการศึกษาพฤติกรรมการระบายน้ำตามค่าสถิติการระบายน้ำรายเดือนย้อนหลัง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10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ปี</a:t>
            </a:r>
            <a:endParaRPr lang="en-US" dirty="0" smtClean="0">
              <a:latin typeface="TH SarabunPSK" pitchFamily="34" charset="-34"/>
              <a:cs typeface="TH SarabunPSK" pitchFamily="34" charset="-34"/>
            </a:endParaRPr>
          </a:p>
          <a:p>
            <a:pPr marL="342900" indent="-342900" algn="thaiDist">
              <a:buFont typeface="+mj-lt"/>
              <a:buAutoNum type="arabicPeriod"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ปริมาณฝนกรมอุตุนิยมวิทยา ปี พ.ศ.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2528</a:t>
            </a:r>
            <a:endParaRPr lang="th-TH" dirty="0" smtClean="0">
              <a:latin typeface="TH SarabunPSK" pitchFamily="34" charset="-34"/>
              <a:cs typeface="TH SarabunPSK" pitchFamily="34" charset="-34"/>
            </a:endParaRPr>
          </a:p>
          <a:p>
            <a:pPr marL="342900" indent="-342900" algn="thaiDist">
              <a:buFont typeface="+mj-lt"/>
              <a:buAutoNum type="arabicPeriod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ข้อมูลระดับน้ำทะเลคาดการณ์ปี พ.ศ.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2561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90950" y="819150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การศึกษานี้ใช้แบบจำลองน้ำท่วม 1 มิติ พื้นที่ลุ่มน้ำเจ้าพระยาตอนล่าง</a:t>
            </a:r>
          </a:p>
          <a:p>
            <a:pPr algn="thaiDist"/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ในการจำลองสถานการณ์น้ำ ปี พ.ศ.2528 จากการคาดการณ์ฝนรายฤดูกาล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4" y="667288"/>
            <a:ext cx="2844567" cy="43560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00125" y="756821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H SarabunPSK" pitchFamily="34" charset="-34"/>
                <a:cs typeface="TH SarabunPSK" pitchFamily="34" charset="-34"/>
              </a:rPr>
              <a:t>C.2 Station</a:t>
            </a:r>
            <a:endParaRPr lang="en-US" sz="16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4100" y="2015490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 smtClean="0">
                <a:latin typeface="TH SarabunPSK" pitchFamily="34" charset="-34"/>
                <a:cs typeface="TH SarabunPSK" pitchFamily="34" charset="-34"/>
              </a:rPr>
              <a:t>เขื่อนป่าสัก</a:t>
            </a:r>
            <a:endParaRPr lang="en-US" sz="16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Isosceles Triangle 9"/>
          <p:cNvSpPr/>
          <p:nvPr/>
        </p:nvSpPr>
        <p:spPr>
          <a:xfrm>
            <a:off x="2627992" y="2265303"/>
            <a:ext cx="104112" cy="8975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64166" y="1296204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 smtClean="0">
                <a:latin typeface="TH SarabunPSK" pitchFamily="34" charset="-34"/>
                <a:cs typeface="TH SarabunPSK" pitchFamily="34" charset="-34"/>
              </a:rPr>
              <a:t>เขื่อนเจ้าพระยา</a:t>
            </a:r>
            <a:endParaRPr lang="en-US" sz="16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4" name="Straight Arrow Connector 13"/>
          <p:cNvCxnSpPr>
            <a:stCxn id="17" idx="1"/>
          </p:cNvCxnSpPr>
          <p:nvPr/>
        </p:nvCxnSpPr>
        <p:spPr>
          <a:xfrm flipH="1">
            <a:off x="1143000" y="1465481"/>
            <a:ext cx="221166" cy="337184"/>
          </a:xfrm>
          <a:prstGeom prst="straightConnector1">
            <a:avLst/>
          </a:prstGeom>
          <a:ln w="12700"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05713" y="4743450"/>
            <a:ext cx="2844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ขอบเขตการศึกษา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>
                <a:latin typeface="TH SarabunPSK" pitchFamily="34" charset="-34"/>
                <a:cs typeface="TH SarabunPSK" pitchFamily="34" charset="-34"/>
              </a:rPr>
              <a:t>4</a:t>
            </a:fld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0894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t="4016" r="21708" b="12935"/>
          <a:stretch/>
        </p:blipFill>
        <p:spPr bwMode="auto">
          <a:xfrm>
            <a:off x="2438400" y="729358"/>
            <a:ext cx="2695919" cy="388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t="16765"/>
          <a:stretch/>
        </p:blipFill>
        <p:spPr bwMode="auto">
          <a:xfrm>
            <a:off x="5486399" y="729359"/>
            <a:ext cx="3665317" cy="1700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7848599" y="819150"/>
            <a:ext cx="0" cy="1352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01474" y="3028950"/>
            <a:ext cx="3466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เดือนกันยายน พบว่า เขื่อนเจ้าพระยาระบายน้ำ 1290 ลบ.ม./วินาทีและเขื่อนพระราม 6 ระบายน้ำ 843 ลบ.ม./วินาที รวมเป็น</a:t>
            </a:r>
            <a:r>
              <a:rPr lang="th-TH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2133 ลบ.ม./วินาที </a:t>
            </a:r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ความจุเฉลี่ยแม่น้ำเจ้าพระยาบริเวณจังหวัดพระนครศรีอยุธยา 800 – 1800 ลบ.ม./วินาที  จึงส่งผลให้พื้นที่ลุ่มต่ำเสี่ยงน้ำท่วมที่บริเวณบางบาล-บางไทร  </a:t>
            </a:r>
            <a:endParaRPr lang="en-US" b="1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419350"/>
            <a:ext cx="27241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63075" y="1312732"/>
            <a:ext cx="67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b="1" dirty="0" smtClean="0">
                <a:solidFill>
                  <a:srgbClr val="2A20FC"/>
                </a:solidFill>
                <a:latin typeface="TH SarabunPSK" pitchFamily="34" charset="-34"/>
                <a:cs typeface="TH SarabunPSK" pitchFamily="34" charset="-34"/>
              </a:rPr>
              <a:t>1290</a:t>
            </a:r>
            <a:endParaRPr lang="en-US" b="1" dirty="0">
              <a:solidFill>
                <a:srgbClr val="2A20FC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1127832"/>
            <a:ext cx="67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TH SarabunPSK" pitchFamily="34" charset="-34"/>
                <a:cs typeface="TH SarabunPSK" pitchFamily="34" charset="-34"/>
              </a:rPr>
              <a:t>1438</a:t>
            </a:r>
            <a:endParaRPr lang="en-US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65552" y="1503988"/>
            <a:ext cx="56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028F0"/>
                </a:solidFill>
                <a:latin typeface="TH SarabunPSK" pitchFamily="34" charset="-34"/>
                <a:cs typeface="TH SarabunPSK" pitchFamily="34" charset="-34"/>
              </a:rPr>
              <a:t>843</a:t>
            </a:r>
            <a:endParaRPr lang="en-US" b="1" dirty="0">
              <a:solidFill>
                <a:srgbClr val="F028F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02535" y="1312498"/>
            <a:ext cx="346064" cy="132962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3"/>
          </p:cNvCxnSpPr>
          <p:nvPr/>
        </p:nvCxnSpPr>
        <p:spPr>
          <a:xfrm>
            <a:off x="7542125" y="1497398"/>
            <a:ext cx="337825" cy="83752"/>
          </a:xfrm>
          <a:prstGeom prst="straightConnector1">
            <a:avLst/>
          </a:prstGeom>
          <a:ln w="12700">
            <a:solidFill>
              <a:srgbClr val="2A20FC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3"/>
          </p:cNvCxnSpPr>
          <p:nvPr/>
        </p:nvCxnSpPr>
        <p:spPr>
          <a:xfrm>
            <a:off x="7533886" y="1688654"/>
            <a:ext cx="346064" cy="184666"/>
          </a:xfrm>
          <a:prstGeom prst="straightConnector1">
            <a:avLst/>
          </a:prstGeom>
          <a:ln w="12700">
            <a:solidFill>
              <a:srgbClr val="F028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>
                <a:latin typeface="TH SarabunPSK" pitchFamily="34" charset="-34"/>
                <a:cs typeface="TH SarabunPSK" pitchFamily="34" charset="-34"/>
              </a:rPr>
              <a:t>5</a:t>
            </a:fld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00472" y="4867275"/>
            <a:ext cx="225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1" dirty="0" smtClean="0">
                <a:latin typeface="TH SarabunPSK" pitchFamily="34" charset="-34"/>
                <a:cs typeface="TH SarabunPSK" pitchFamily="34" charset="-34"/>
              </a:rPr>
              <a:t>ผลการจำลองสถานการณ์น้ำ</a:t>
            </a:r>
            <a:endParaRPr lang="en-US" sz="16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1723174" y="699405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17764" y="2693670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735182" y="1734149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750519" y="3549396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2"/>
          </p:cNvCxnSpPr>
          <p:nvPr/>
        </p:nvCxnSpPr>
        <p:spPr>
          <a:xfrm>
            <a:off x="2590185" y="2353317"/>
            <a:ext cx="0" cy="2264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8" idx="0"/>
          </p:cNvCxnSpPr>
          <p:nvPr/>
        </p:nvCxnSpPr>
        <p:spPr>
          <a:xfrm>
            <a:off x="2590185" y="1783228"/>
            <a:ext cx="0" cy="37704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585634" y="650753"/>
            <a:ext cx="0" cy="37704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9499" r="31817" b="10798"/>
          <a:stretch/>
        </p:blipFill>
        <p:spPr>
          <a:xfrm>
            <a:off x="269964" y="386338"/>
            <a:ext cx="2459462" cy="464488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351513" y="2160270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3200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2409" y="4934698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100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5670" y="4856704"/>
            <a:ext cx="2350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600" b="1" dirty="0" smtClean="0">
                <a:latin typeface="TH SarabunPSK" pitchFamily="34" charset="-34"/>
                <a:cs typeface="TH SarabunPSK" pitchFamily="34" charset="-34"/>
              </a:rPr>
              <a:t>ความจุลำน้ำเฉลี่ย (ลบ.ม./วินาที)</a:t>
            </a:r>
            <a:endParaRPr lang="en-US" sz="16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69468" y="3995854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3500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049" name="Rectangle 2048"/>
          <p:cNvSpPr/>
          <p:nvPr/>
        </p:nvSpPr>
        <p:spPr>
          <a:xfrm>
            <a:off x="1870164" y="931272"/>
            <a:ext cx="515981" cy="238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29" name="Straight Connector 28"/>
          <p:cNvCxnSpPr>
            <a:stCxn id="5" idx="2"/>
          </p:cNvCxnSpPr>
          <p:nvPr/>
        </p:nvCxnSpPr>
        <p:spPr>
          <a:xfrm>
            <a:off x="2585634" y="1124319"/>
            <a:ext cx="0" cy="51826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346961" y="931272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2800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424293" y="2099401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1433493" y="3120721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6" name="Down Arrow 35"/>
          <p:cNvSpPr/>
          <p:nvPr/>
        </p:nvSpPr>
        <p:spPr>
          <a:xfrm>
            <a:off x="1425537" y="3834626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2888" y="2123152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itchFamily="34" charset="-34"/>
                <a:cs typeface="TH SarabunPSK" pitchFamily="34" charset="-34"/>
              </a:rPr>
              <a:t>1290</a:t>
            </a:r>
            <a:endParaRPr lang="en-US" b="1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1426390" y="1121049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14985" y="1144800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itchFamily="34" charset="-34"/>
                <a:cs typeface="TH SarabunPSK" pitchFamily="34" charset="-34"/>
              </a:rPr>
              <a:t>1438</a:t>
            </a:r>
            <a:endParaRPr lang="en-US" b="1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07858" y="3054758"/>
            <a:ext cx="567009" cy="178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46218" y="3157085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2133</a:t>
            </a:r>
            <a:endParaRPr lang="en-US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การจำลองสถานการณ์น้ำ ปี พ.ศ. 2528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4749454" y="1330052"/>
            <a:ext cx="1511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H SarabunPSK" pitchFamily="34" charset="-34"/>
                <a:cs typeface="TH SarabunPSK" pitchFamily="34" charset="-34"/>
              </a:rPr>
              <a:t>Discharge (</a:t>
            </a:r>
            <a:r>
              <a:rPr lang="en-US" sz="800" dirty="0" err="1" smtClean="0">
                <a:latin typeface="TH SarabunPSK" pitchFamily="34" charset="-34"/>
                <a:cs typeface="TH SarabunPSK" pitchFamily="34" charset="-34"/>
              </a:rPr>
              <a:t>cms</a:t>
            </a:r>
            <a:r>
              <a:rPr lang="en-US" sz="800" dirty="0" smtClean="0">
                <a:latin typeface="TH SarabunPSK" pitchFamily="34" charset="-34"/>
                <a:cs typeface="TH SarabunPSK" pitchFamily="34" charset="-34"/>
              </a:rPr>
              <a:t>.)</a:t>
            </a:r>
            <a:endParaRPr lang="en-US" sz="8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19676" y="2939732"/>
            <a:ext cx="707688" cy="178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53494" y="2922270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1000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6" name="Down Arrow 45"/>
          <p:cNvSpPr/>
          <p:nvPr/>
        </p:nvSpPr>
        <p:spPr>
          <a:xfrm rot="5400000">
            <a:off x="1666179" y="2887056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758086" y="2933657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843</a:t>
            </a:r>
            <a:endParaRPr lang="en-US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54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t="16765"/>
          <a:stretch/>
        </p:blipFill>
        <p:spPr bwMode="auto">
          <a:xfrm>
            <a:off x="5508308" y="729359"/>
            <a:ext cx="3666172" cy="170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8271986" y="819150"/>
            <a:ext cx="0" cy="135214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01474" y="3105150"/>
            <a:ext cx="3390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เดือนตุลาคมพบว่า เขื่อนเจ้าพระยาเพิ่มการระบายน้ำเป็น 2066 ลบ.ม./วินาทีและเขื่อนพระราม 6 ระบายน้ำ 578 ลบ.ม./วินาที รวมเป็น</a:t>
            </a:r>
            <a:r>
              <a:rPr lang="th-TH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2644 ลบ.ม./วินาที</a:t>
            </a:r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 เมื่อรวมกับปริมาณฝนตกในพื้นที่ลุ่มเจ้าพระยาตอนล่างช่วงเดือนกันยายน-ตุลาคม </a:t>
            </a:r>
            <a:r>
              <a:rPr lang="th-TH" b="1" dirty="0">
                <a:latin typeface="TH SarabunPSK" pitchFamily="34" charset="-34"/>
                <a:cs typeface="TH SarabunPSK" pitchFamily="34" charset="-34"/>
              </a:rPr>
              <a:t>ส่งผลให้พื้นที่ลุ่มต่ำเสี่ยงน้ำ</a:t>
            </a:r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ท่วมขยายตัวเพิ่มขึ้น</a:t>
            </a:r>
            <a:endParaRPr lang="en-US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2571" y="9278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A20FC"/>
                </a:solidFill>
                <a:latin typeface="TH SarabunPSK" pitchFamily="34" charset="-34"/>
                <a:cs typeface="TH SarabunPSK" pitchFamily="34" charset="-34"/>
              </a:rPr>
              <a:t>2066</a:t>
            </a:r>
            <a:endParaRPr lang="en-US" b="1" dirty="0">
              <a:solidFill>
                <a:srgbClr val="2A20FC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57496" y="7429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H SarabunPSK" pitchFamily="34" charset="-34"/>
                <a:cs typeface="TH SarabunPSK" pitchFamily="34" charset="-34"/>
              </a:rPr>
              <a:t>2137</a:t>
            </a:r>
            <a:endParaRPr lang="en-US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93908" y="168906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028F0"/>
                </a:solidFill>
                <a:latin typeface="TH SarabunPSK" pitchFamily="34" charset="-34"/>
                <a:cs typeface="TH SarabunPSK" pitchFamily="34" charset="-34"/>
              </a:rPr>
              <a:t>578</a:t>
            </a:r>
            <a:endParaRPr lang="en-US" b="1" dirty="0">
              <a:solidFill>
                <a:srgbClr val="F028F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885248" y="927616"/>
            <a:ext cx="346064" cy="132962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</p:cNvCxnSpPr>
          <p:nvPr/>
        </p:nvCxnSpPr>
        <p:spPr>
          <a:xfrm>
            <a:off x="7893486" y="1112516"/>
            <a:ext cx="337826" cy="83752"/>
          </a:xfrm>
          <a:prstGeom prst="straightConnector1">
            <a:avLst/>
          </a:prstGeom>
          <a:ln w="12700">
            <a:solidFill>
              <a:srgbClr val="2A20FC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>
            <a:off x="8271986" y="1873729"/>
            <a:ext cx="221922" cy="92333"/>
          </a:xfrm>
          <a:prstGeom prst="straightConnector1">
            <a:avLst/>
          </a:prstGeom>
          <a:ln w="12700">
            <a:solidFill>
              <a:srgbClr val="F028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>
                <a:latin typeface="TH SarabunPSK" pitchFamily="34" charset="-34"/>
                <a:cs typeface="TH SarabunPSK" pitchFamily="34" charset="-34"/>
              </a:rPr>
              <a:t>6</a:t>
            </a:fld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419350"/>
            <a:ext cx="27241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197135" y="4867275"/>
            <a:ext cx="225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1" dirty="0" smtClean="0">
                <a:latin typeface="TH SarabunPSK" pitchFamily="34" charset="-34"/>
                <a:cs typeface="TH SarabunPSK" pitchFamily="34" charset="-34"/>
              </a:rPr>
              <a:t>ผลการจำลองสถานการณ์น้ำ</a:t>
            </a:r>
            <a:endParaRPr lang="en-US" sz="16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4" name="TextBox 63"/>
          <p:cNvSpPr txBox="1"/>
          <p:nvPr/>
        </p:nvSpPr>
        <p:spPr>
          <a:xfrm rot="16200000">
            <a:off x="4749454" y="1330052"/>
            <a:ext cx="1511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H SarabunPSK" pitchFamily="34" charset="-34"/>
                <a:cs typeface="TH SarabunPSK" pitchFamily="34" charset="-34"/>
              </a:rPr>
              <a:t>Discharge (</a:t>
            </a:r>
            <a:r>
              <a:rPr lang="en-US" sz="800" dirty="0" err="1" smtClean="0">
                <a:latin typeface="TH SarabunPSK" pitchFamily="34" charset="-34"/>
                <a:cs typeface="TH SarabunPSK" pitchFamily="34" charset="-34"/>
              </a:rPr>
              <a:t>cms</a:t>
            </a:r>
            <a:r>
              <a:rPr lang="en-US" sz="800" dirty="0" smtClean="0">
                <a:latin typeface="TH SarabunPSK" pitchFamily="34" charset="-34"/>
                <a:cs typeface="TH SarabunPSK" pitchFamily="34" charset="-34"/>
              </a:rPr>
              <a:t>.)</a:t>
            </a:r>
            <a:endParaRPr lang="en-US" sz="800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1723174" y="699405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717764" y="2693670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735182" y="1734149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750519" y="3549396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73" idx="2"/>
          </p:cNvCxnSpPr>
          <p:nvPr/>
        </p:nvCxnSpPr>
        <p:spPr>
          <a:xfrm>
            <a:off x="2590185" y="2353317"/>
            <a:ext cx="0" cy="2264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73" idx="0"/>
          </p:cNvCxnSpPr>
          <p:nvPr/>
        </p:nvCxnSpPr>
        <p:spPr>
          <a:xfrm>
            <a:off x="2590185" y="1783228"/>
            <a:ext cx="0" cy="37704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85634" y="650753"/>
            <a:ext cx="0" cy="37704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9499" r="31817" b="10798"/>
          <a:stretch/>
        </p:blipFill>
        <p:spPr>
          <a:xfrm>
            <a:off x="269964" y="386338"/>
            <a:ext cx="2459462" cy="4644884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2351513" y="2160270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3200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92409" y="4934698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100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5670" y="4856704"/>
            <a:ext cx="2350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600" b="1" dirty="0" smtClean="0">
                <a:latin typeface="TH SarabunPSK" pitchFamily="34" charset="-34"/>
                <a:cs typeface="TH SarabunPSK" pitchFamily="34" charset="-34"/>
              </a:rPr>
              <a:t>ความจุลำน้ำเฉลี่ย (ลบ.ม./วินาที)</a:t>
            </a:r>
            <a:endParaRPr lang="en-US" sz="16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369468" y="3995854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3500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870164" y="931272"/>
            <a:ext cx="515981" cy="238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78" name="Straight Connector 77"/>
          <p:cNvCxnSpPr>
            <a:stCxn id="79" idx="2"/>
          </p:cNvCxnSpPr>
          <p:nvPr/>
        </p:nvCxnSpPr>
        <p:spPr>
          <a:xfrm>
            <a:off x="2585634" y="1124319"/>
            <a:ext cx="0" cy="51826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346961" y="931272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2800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0" name="Down Arrow 79"/>
          <p:cNvSpPr/>
          <p:nvPr/>
        </p:nvSpPr>
        <p:spPr>
          <a:xfrm>
            <a:off x="1424293" y="2099401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1" name="Down Arrow 80"/>
          <p:cNvSpPr/>
          <p:nvPr/>
        </p:nvSpPr>
        <p:spPr>
          <a:xfrm>
            <a:off x="1433493" y="3120721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2" name="Down Arrow 81"/>
          <p:cNvSpPr/>
          <p:nvPr/>
        </p:nvSpPr>
        <p:spPr>
          <a:xfrm>
            <a:off x="1425537" y="3834626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12888" y="2123152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itchFamily="34" charset="-34"/>
                <a:cs typeface="TH SarabunPSK" pitchFamily="34" charset="-34"/>
              </a:rPr>
              <a:t>2066</a:t>
            </a:r>
            <a:endParaRPr lang="en-US" b="1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4" name="Down Arrow 83"/>
          <p:cNvSpPr/>
          <p:nvPr/>
        </p:nvSpPr>
        <p:spPr>
          <a:xfrm>
            <a:off x="1426390" y="1121049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14985" y="1144800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itchFamily="34" charset="-34"/>
                <a:cs typeface="TH SarabunPSK" pitchFamily="34" charset="-34"/>
              </a:rPr>
              <a:t>2137</a:t>
            </a:r>
            <a:endParaRPr lang="en-US" b="1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07858" y="3054758"/>
            <a:ext cx="567009" cy="178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46218" y="3157085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2644</a:t>
            </a:r>
            <a:endParaRPr lang="en-US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619676" y="2939732"/>
            <a:ext cx="707688" cy="178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353494" y="2922270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1000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0" name="Down Arrow 89"/>
          <p:cNvSpPr/>
          <p:nvPr/>
        </p:nvSpPr>
        <p:spPr>
          <a:xfrm rot="5400000">
            <a:off x="1666179" y="2887056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758086" y="2933657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578</a:t>
            </a:r>
            <a:endParaRPr lang="en-US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การจำลองสถานการณ์น้ำ ปี พ.ศ. 2528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3"/>
          <a:stretch/>
        </p:blipFill>
        <p:spPr bwMode="auto">
          <a:xfrm>
            <a:off x="2971800" y="631703"/>
            <a:ext cx="2299774" cy="430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t="16765"/>
          <a:stretch/>
        </p:blipFill>
        <p:spPr bwMode="auto">
          <a:xfrm>
            <a:off x="5475647" y="729359"/>
            <a:ext cx="3666172" cy="170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8540928" y="819150"/>
            <a:ext cx="0" cy="13411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5585" y="3078314"/>
            <a:ext cx="33307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เดือนพฤศจิกายน ปริมาณฝนลดลง เขื่อนเจ้าพระยาลดการระบายน้ำเหลือ 1439 </a:t>
            </a:r>
            <a:br>
              <a:rPr lang="th-TH" b="1" dirty="0" smtClean="0">
                <a:latin typeface="TH SarabunPSK" pitchFamily="34" charset="-34"/>
                <a:cs typeface="TH SarabunPSK" pitchFamily="34" charset="-34"/>
              </a:rPr>
            </a:br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ลบ.ม./วินาทีและเขื่อนพระราม 6 ระบายน้ำ 299 ลบ.ม./วินาที รวมเป็น</a:t>
            </a:r>
            <a:r>
              <a:rPr lang="th-TH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1738 ลบ.ม./วินาที </a:t>
            </a:r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ส่งผลให้พื้นที่เสี่ยงน้ำท่วมลดลงและเริ่มเข้าสู่ภาวะปกติในเดือนปลายเดือนพฤศจิกายน</a:t>
            </a:r>
            <a:endParaRPr lang="en-US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5248" y="113342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2A20FC"/>
                </a:solidFill>
                <a:latin typeface="TH SarabunPSK" pitchFamily="34" charset="-34"/>
                <a:cs typeface="TH SarabunPSK" pitchFamily="34" charset="-34"/>
              </a:rPr>
              <a:t>1439</a:t>
            </a:r>
            <a:endParaRPr lang="en-US" b="1" dirty="0">
              <a:solidFill>
                <a:srgbClr val="2A20FC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5247" y="87591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1700</a:t>
            </a:r>
            <a:endParaRPr lang="en-US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75618" y="172919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F028F0"/>
                </a:solidFill>
                <a:latin typeface="TH SarabunPSK" pitchFamily="34" charset="-34"/>
                <a:cs typeface="TH SarabunPSK" pitchFamily="34" charset="-34"/>
              </a:rPr>
              <a:t>299</a:t>
            </a:r>
            <a:endParaRPr lang="en-US" b="1" dirty="0">
              <a:solidFill>
                <a:srgbClr val="F028F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>
            <a:off x="8438601" y="1060578"/>
            <a:ext cx="246646" cy="184666"/>
          </a:xfrm>
          <a:prstGeom prst="straightConnector1">
            <a:avLst/>
          </a:prstGeom>
          <a:ln w="1270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1"/>
          </p:cNvCxnSpPr>
          <p:nvPr/>
        </p:nvCxnSpPr>
        <p:spPr>
          <a:xfrm flipH="1">
            <a:off x="8438602" y="1318087"/>
            <a:ext cx="246646" cy="175279"/>
          </a:xfrm>
          <a:prstGeom prst="straightConnector1">
            <a:avLst/>
          </a:prstGeom>
          <a:ln w="12700">
            <a:solidFill>
              <a:srgbClr val="2A20FC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540928" y="2073191"/>
            <a:ext cx="123323" cy="92333"/>
          </a:xfrm>
          <a:prstGeom prst="straightConnector1">
            <a:avLst/>
          </a:prstGeom>
          <a:ln w="12700">
            <a:solidFill>
              <a:srgbClr val="F028F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>
                <a:latin typeface="TH SarabunPSK" pitchFamily="34" charset="-34"/>
                <a:cs typeface="TH SarabunPSK" pitchFamily="34" charset="-34"/>
              </a:rPr>
              <a:t>7</a:t>
            </a:fld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419350"/>
            <a:ext cx="27241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3" t="4890" r="20609" b="11620"/>
          <a:stretch/>
        </p:blipFill>
        <p:spPr bwMode="auto">
          <a:xfrm>
            <a:off x="3048000" y="729359"/>
            <a:ext cx="2247900" cy="418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197135" y="4867275"/>
            <a:ext cx="2251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b="1" dirty="0" smtClean="0">
                <a:latin typeface="TH SarabunPSK" pitchFamily="34" charset="-34"/>
                <a:cs typeface="TH SarabunPSK" pitchFamily="34" charset="-34"/>
              </a:rPr>
              <a:t>ผลการจำลองสถานการณ์น้ำ</a:t>
            </a:r>
            <a:endParaRPr lang="en-US" sz="16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4" name="TextBox 63"/>
          <p:cNvSpPr txBox="1"/>
          <p:nvPr/>
        </p:nvSpPr>
        <p:spPr>
          <a:xfrm rot="16200000">
            <a:off x="4749454" y="1330052"/>
            <a:ext cx="15115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latin typeface="TH SarabunPSK" pitchFamily="34" charset="-34"/>
                <a:cs typeface="TH SarabunPSK" pitchFamily="34" charset="-34"/>
              </a:rPr>
              <a:t>Discharge (</a:t>
            </a:r>
            <a:r>
              <a:rPr lang="en-US" sz="800" dirty="0" err="1" smtClean="0">
                <a:latin typeface="TH SarabunPSK" pitchFamily="34" charset="-34"/>
                <a:cs typeface="TH SarabunPSK" pitchFamily="34" charset="-34"/>
              </a:rPr>
              <a:t>cms</a:t>
            </a:r>
            <a:r>
              <a:rPr lang="en-US" sz="800" dirty="0" smtClean="0">
                <a:latin typeface="TH SarabunPSK" pitchFamily="34" charset="-34"/>
                <a:cs typeface="TH SarabunPSK" pitchFamily="34" charset="-34"/>
              </a:rPr>
              <a:t>.)</a:t>
            </a:r>
            <a:endParaRPr lang="en-US" sz="800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1723174" y="699405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717764" y="2693670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735182" y="1734149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750519" y="3549396"/>
            <a:ext cx="112148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73" idx="2"/>
          </p:cNvCxnSpPr>
          <p:nvPr/>
        </p:nvCxnSpPr>
        <p:spPr>
          <a:xfrm>
            <a:off x="2590185" y="2353317"/>
            <a:ext cx="0" cy="22641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73" idx="0"/>
          </p:cNvCxnSpPr>
          <p:nvPr/>
        </p:nvCxnSpPr>
        <p:spPr>
          <a:xfrm>
            <a:off x="2590185" y="1783228"/>
            <a:ext cx="0" cy="37704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85634" y="650753"/>
            <a:ext cx="0" cy="37704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7" t="9499" r="31817" b="10798"/>
          <a:stretch/>
        </p:blipFill>
        <p:spPr>
          <a:xfrm>
            <a:off x="269964" y="386338"/>
            <a:ext cx="2459462" cy="4644884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2351513" y="2160270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3200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92409" y="4934698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100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5670" y="4856704"/>
            <a:ext cx="2350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600" b="1" dirty="0" smtClean="0">
                <a:latin typeface="TH SarabunPSK" pitchFamily="34" charset="-34"/>
                <a:cs typeface="TH SarabunPSK" pitchFamily="34" charset="-34"/>
              </a:rPr>
              <a:t>ความจุลำน้ำเฉลี่ย (ลบ.ม./วินาที)</a:t>
            </a:r>
            <a:endParaRPr lang="en-US" sz="16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369468" y="3995854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3500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870164" y="931272"/>
            <a:ext cx="515981" cy="238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78" name="Straight Connector 77"/>
          <p:cNvCxnSpPr>
            <a:stCxn id="79" idx="2"/>
          </p:cNvCxnSpPr>
          <p:nvPr/>
        </p:nvCxnSpPr>
        <p:spPr>
          <a:xfrm>
            <a:off x="2585634" y="1124319"/>
            <a:ext cx="0" cy="518269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346961" y="931272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2800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0" name="Down Arrow 79"/>
          <p:cNvSpPr/>
          <p:nvPr/>
        </p:nvSpPr>
        <p:spPr>
          <a:xfrm>
            <a:off x="1424293" y="2099401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1" name="Down Arrow 80"/>
          <p:cNvSpPr/>
          <p:nvPr/>
        </p:nvSpPr>
        <p:spPr>
          <a:xfrm>
            <a:off x="1433493" y="3120721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2" name="Down Arrow 81"/>
          <p:cNvSpPr/>
          <p:nvPr/>
        </p:nvSpPr>
        <p:spPr>
          <a:xfrm>
            <a:off x="1425537" y="3834626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12888" y="2123152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itchFamily="34" charset="-34"/>
                <a:cs typeface="TH SarabunPSK" pitchFamily="34" charset="-34"/>
              </a:rPr>
              <a:t>1439</a:t>
            </a:r>
            <a:endParaRPr lang="en-US" b="1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4" name="Down Arrow 83"/>
          <p:cNvSpPr/>
          <p:nvPr/>
        </p:nvSpPr>
        <p:spPr>
          <a:xfrm>
            <a:off x="1426390" y="1121049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14985" y="1144800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itchFamily="34" charset="-34"/>
                <a:cs typeface="TH SarabunPSK" pitchFamily="34" charset="-34"/>
              </a:rPr>
              <a:t>1700</a:t>
            </a:r>
            <a:endParaRPr lang="en-US" b="1" dirty="0">
              <a:solidFill>
                <a:sysClr val="windowText" lastClr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07858" y="3054758"/>
            <a:ext cx="567009" cy="178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46218" y="3157085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1738</a:t>
            </a:r>
            <a:endParaRPr lang="en-US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619676" y="2939732"/>
            <a:ext cx="707688" cy="178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353494" y="2922270"/>
            <a:ext cx="477345" cy="193047"/>
          </a:xfrm>
          <a:prstGeom prst="rect">
            <a:avLst/>
          </a:prstGeom>
          <a:solidFill>
            <a:srgbClr val="C0FB0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 smtClean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1000</a:t>
            </a:r>
            <a:endParaRPr lang="en-US" sz="1400" b="1" dirty="0">
              <a:solidFill>
                <a:sysClr val="windowText" lastClr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0" name="Down Arrow 89"/>
          <p:cNvSpPr/>
          <p:nvPr/>
        </p:nvSpPr>
        <p:spPr>
          <a:xfrm rot="5400000">
            <a:off x="1666179" y="2887056"/>
            <a:ext cx="168315" cy="258986"/>
          </a:xfrm>
          <a:prstGeom prst="downArrow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758086" y="2933657"/>
            <a:ext cx="629745" cy="202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299</a:t>
            </a:r>
            <a:endParaRPr lang="en-US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การจำลองสถานการณ์น้ำ ปี พ.ศ. 2528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474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 bwMode="auto">
          <a:xfrm>
            <a:off x="-7960" y="-1"/>
            <a:ext cx="9144000" cy="5691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lvl="0" algn="ctr" defTabSz="449263" eaLnBrk="1" hangingPunct="1">
              <a:lnSpc>
                <a:spcPct val="102000"/>
              </a:lnSpc>
              <a:spcBef>
                <a:spcPts val="3250"/>
              </a:spcBef>
              <a:buSzPct val="10000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th-TH" altLang="th-TH" sz="3600" b="1" dirty="0" smtClean="0">
                <a:solidFill>
                  <a:schemeClr val="bg1">
                    <a:lumMod val="95000"/>
                  </a:schemeClr>
                </a:solidFill>
                <a:latin typeface="TH SarabunPSK" pitchFamily="34" charset="-34"/>
                <a:cs typeface="TH SarabunPSK" pitchFamily="34" charset="-34"/>
              </a:rPr>
              <a:t>สรุปผลการจำลองสถานการณ์น้ำ ปี พ.ศ. 2528</a:t>
            </a:r>
            <a:endParaRPr lang="en-US" altLang="th-TH" sz="3600" b="1" dirty="0">
              <a:solidFill>
                <a:srgbClr val="FFC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666750"/>
            <a:ext cx="8839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thaiDist">
              <a:buAutoNum type="arabicPeriod"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การคาดการณ์สภาพอากาศรายฤดูกาลประเทศไทย ปี 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พ.ศ.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2561 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มีลักษณะ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ใกล้เคียงกับปี พ.ศ. 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2528</a:t>
            </a:r>
          </a:p>
          <a:p>
            <a:pPr marL="342900" indent="-342900" algn="thaiDist">
              <a:buAutoNum type="arabicPeriod"/>
            </a:pP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ปี พ.ศ. 2528 มีปริมาณฝนเฉลี่ยรายปีในพื้นที่ลุ่มน้ำเจ้าพระยา 1200 มม. ฝนเริ่มตกตั้งแต่เดือนเมษายน และ</a:t>
            </a:r>
            <a:br>
              <a:rPr lang="th-TH" sz="2000" b="1" dirty="0" smtClean="0">
                <a:latin typeface="TH SarabunPSK" pitchFamily="34" charset="-34"/>
                <a:cs typeface="TH SarabunPSK" pitchFamily="34" charset="-34"/>
              </a:rPr>
            </a:b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ตกหนักในเดือนกันยายน-ตุลาคม ปริมาณฝนรายเดือนเฉลี่ยสูงสุด เดือนกันยายน 247 มม. และตกหนักในพื้นที่ลุ่มน้ำเจ้าพระยาตอนล่าง ปริมาณฝนลดลงและเข้าสู่หน้าแล้งในช่วงปลายเดือนพฤศจิกายน</a:t>
            </a:r>
          </a:p>
          <a:p>
            <a:pPr marL="342900" indent="-342900" algn="thaiDist">
              <a:buAutoNum type="arabicPeriod"/>
            </a:pP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ผลการจำลองสถานการณ์น้ำ ปี พ.ศ. 2528 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  <a:p>
            <a:pPr marL="342900" indent="-342900" algn="thaiDist">
              <a:buFontTx/>
              <a:buChar char="-"/>
            </a:pP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เดือนกันยายน</a:t>
            </a:r>
            <a:r>
              <a:rPr lang="en-US" sz="2000" b="1" dirty="0" smtClean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การระบาย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น้ำลุ่มน้ำเจ้าพระยาตอนล่าง รวม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เป็น 2133 ลบ.ม./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วินาที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ความจุ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เฉลี่ยแม่น้ำ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เจ้าพระยาบริเวณ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จังหวัดพระนครศรีอยุธยา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800 – 1800 ลบ.ม./วินาที ส่งผล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ให้พื้นที่ลุ่มต่ำและพื้นที่คอขวด เช่น บริเวณอำเภอบางบาล – บางไทร มีความเสี่ยงน้ำท่วม</a:t>
            </a:r>
          </a:p>
          <a:p>
            <a:pPr marL="342900" indent="-342900" algn="thaiDist">
              <a:buFontTx/>
              <a:buChar char="-"/>
            </a:pP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เดือน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ตุลาคม การระบายน้ำลุ่มน้ำเจ้าพระยา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ตอนล่าง เพิ่มขึ้นเป็น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2644 ลบ.ม./วินาที 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เมื่อรวมกับปริมาณฝนตกในพื้นที่เจ้าพระยาตอนล่างตั้งแต่เดือนกันยายน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ที่ผ่านมา 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ส่งผลให้พื้นที่น้ำท่วมตามบริเวณพื้นที่ลุ่มต่ำริมแม่น้ำขยายตัวเพิ่มขึ้น</a:t>
            </a:r>
          </a:p>
          <a:p>
            <a:pPr marL="342900" indent="-342900" algn="thaiDist">
              <a:buFontTx/>
              <a:buChar char="-"/>
            </a:pP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เดือนพฤศจิกายน ปริมาณฝนลดลงทำให้การ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ระบายน้ำลุ่มน้ำเจ้าพระยา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ตอนล่างลดลงเหลือ 1738 ลบ.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ม./วินาที </a:t>
            </a: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ส่งผลพื้นที่น้ำท่วมลดลงและเข้าสู่ภาวะปกติในช่วงปลายเดือนพฤศจิกายน</a:t>
            </a:r>
          </a:p>
          <a:p>
            <a:pPr algn="thaiDist"/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4.   สรุปพื้นที่เฝ้าระวัง ได้แก่ พื้นที่ลุ่มต่ำริมแม่น้ำเจ้าพระยา เช่น จังหวัดพระนครศรีอยุธยา อำเภอพระนครศรีอยุธยา </a:t>
            </a:r>
            <a:br>
              <a:rPr lang="th-TH" sz="2000" b="1" dirty="0" smtClean="0">
                <a:latin typeface="TH SarabunPSK" pitchFamily="34" charset="-34"/>
                <a:cs typeface="TH SarabunPSK" pitchFamily="34" charset="-34"/>
              </a:rPr>
            </a:br>
            <a:r>
              <a:rPr lang="th-TH" sz="2000" b="1" dirty="0" smtClean="0">
                <a:latin typeface="TH SarabunPSK" pitchFamily="34" charset="-34"/>
                <a:cs typeface="TH SarabunPSK" pitchFamily="34" charset="-34"/>
              </a:rPr>
              <a:t>      อำเภอบางบาล อำเภอบางไทร อำเภอบางปะอิน อำเภอวังน้อย อำเภอผักไห่และอำเภอเสนา</a:t>
            </a:r>
            <a:endParaRPr lang="en-US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>
                <a:latin typeface="TH SarabunPSK" pitchFamily="34" charset="-34"/>
                <a:cs typeface="TH SarabunPSK" pitchFamily="34" charset="-34"/>
              </a:rPr>
              <a:t>8</a:t>
            </a:fld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468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มุมมน 28"/>
          <p:cNvSpPr/>
          <p:nvPr/>
        </p:nvSpPr>
        <p:spPr>
          <a:xfrm>
            <a:off x="0" y="1343002"/>
            <a:ext cx="9144000" cy="20669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48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Back Up</a:t>
            </a:r>
            <a:endParaRPr lang="th-TH" sz="4800" b="1" dirty="0" smtClean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EDCDC-5FDA-4F7F-BCB0-08862ADC2469}" type="slidenum">
              <a:rPr lang="en-US" smtClean="0">
                <a:latin typeface="TH SarabunPSK" pitchFamily="34" charset="-34"/>
                <a:cs typeface="TH SarabunPSK" pitchFamily="34" charset="-34"/>
              </a:rPr>
              <a:t>9</a:t>
            </a:fld>
            <a:endParaRPr lang="en-US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5891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586</Words>
  <Application>Microsoft Office PowerPoint</Application>
  <PresentationFormat>On-screen Show (16:9)</PresentationFormat>
  <Paragraphs>105</Paragraphs>
  <Slides>11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82</cp:revision>
  <cp:lastPrinted>2018-03-13T08:49:49Z</cp:lastPrinted>
  <dcterms:created xsi:type="dcterms:W3CDTF">2018-03-13T01:54:35Z</dcterms:created>
  <dcterms:modified xsi:type="dcterms:W3CDTF">2018-04-02T00:39:49Z</dcterms:modified>
</cp:coreProperties>
</file>